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ink/ink9.xml" ContentType="application/inkml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91" r:id="rId18"/>
    <p:sldId id="266" r:id="rId19"/>
    <p:sldId id="297" r:id="rId20"/>
    <p:sldId id="323" r:id="rId21"/>
    <p:sldId id="299" r:id="rId22"/>
    <p:sldId id="300" r:id="rId23"/>
    <p:sldId id="301" r:id="rId24"/>
    <p:sldId id="293" r:id="rId25"/>
    <p:sldId id="305" r:id="rId26"/>
    <p:sldId id="337" r:id="rId27"/>
    <p:sldId id="278" r:id="rId28"/>
    <p:sldId id="270" r:id="rId29"/>
    <p:sldId id="315" r:id="rId30"/>
    <p:sldId id="311" r:id="rId31"/>
    <p:sldId id="333" r:id="rId32"/>
    <p:sldId id="336" r:id="rId33"/>
    <p:sldId id="331" r:id="rId34"/>
    <p:sldId id="283" r:id="rId35"/>
    <p:sldId id="273" r:id="rId36"/>
    <p:sldId id="268" r:id="rId37"/>
    <p:sldId id="322" r:id="rId38"/>
    <p:sldId id="332" r:id="rId39"/>
    <p:sldId id="272" r:id="rId40"/>
    <p:sldId id="289" r:id="rId41"/>
    <p:sldId id="329" r:id="rId42"/>
  </p:sldIdLst>
  <p:sldSz cx="18288000" cy="10287000"/>
  <p:notesSz cx="9296400" cy="70104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B5B"/>
    <a:srgbClr val="A80F78"/>
    <a:srgbClr val="3399FF"/>
    <a:srgbClr val="D0B0BD"/>
    <a:srgbClr val="0033CC"/>
    <a:srgbClr val="F905B3"/>
    <a:srgbClr val="1753F1"/>
    <a:srgbClr val="558ED5"/>
    <a:srgbClr val="4F81BD"/>
    <a:srgbClr val="087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C71FEA-F847-4C57-A204-BC138E007C54}" v="533" dt="2022-10-18T03:42:33.193"/>
    <p1510:client id="{7ED2AE79-FE23-4FE2-8E41-18647AB03B72}" v="23" dt="2022-10-18T22:07:58.912"/>
    <p1510:client id="{A2149046-8D09-4137-A7C8-17B1E11BC95B}" v="109" dt="2022-10-18T22:11:51.695"/>
    <p1510:client id="{A45C21DC-29F0-4C1C-AE5B-F664D714D7E0}" v="355" dt="2022-10-17T22:22:00.21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14:59.5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0 181,'0'-2,"1"0,-1 0,0 0,1 0,-1 0,1 0,-1 0,1 0,0 0,0 0,0 1,0-1,0 0,0 1,0-1,1 1,-1-1,1 1,-1 0,1-1,-1 1,1 0,0 0,0 0,-1 0,1 0,0 1,0-1,0 0,0 1,3-1,8-1,-1 1,1 0,-1 0,13 2,-10 0,11 0,1-2,-1 0,45-9,-29 1,65-4,-15 1,-17 1,-16 2,67-18,-1-1,-95 23,0 1,41 1,1588 7,-963-5,542 1,-648 27,-394-3,-146-16,-18-4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23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36.0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17 386,'0'0,"0"-1,0 0,1 0,-1 1,0-1,1 0,-1 0,0 1,1-1,-1 0,1 1,-1-1,1 1,0-1,-1 1,1-1,0 1,-1-1,1 1,0 0,-1-1,1 1,0 0,0-1,-1 1,2 0,27-6,-24 6,126-13,227 9,-204 6,-34 0,152-5,-234-2,-1-1,52-17,-51 13,1 1,38-4,63-3,118-7,846 25,-1078-4,-1-1,1-1,-1-1,45-16,-40 12,0 0,53-6,125 11,-145 5,1-2,71-10,209-32,-314 38,83-14,189-6,-279 23,-1-1,1 0,-1-2,0-1,26-10,-23 8,0 0,0 2,43-5,-7 7,96 7,-152-3,0 1,1 0,-1 0,0 0,0 1,0 0,0 0,-1 0,1 0,0 1,-1-1,0 1,1 1,-1-1,0 0,-1 1,1 0,-1 0,1 0,-1 0,0 1,-1-1,1 1,-1 0,0-1,0 1,-1 0,3 8,0 11,0 1,-2 0,-1 0,-3 44,1-35,-1-18,0 0,-1 0,0 0,-2-1,1 1,-2-1,0 0,-17 28,-7 19,18-26,11-31,0 0,-1 1,0-1,0 0,0 0,-1 0,-4 6,5-9,0 0,1-1,-1 1,0-1,0 0,0 0,0 0,0 0,0 0,-1 0,1 0,0-1,0 1,-1-1,1 1,0-1,-1 0,1 0,0 0,-1 0,1-1,-3 0,-48-9,-92-29,93 22,-94-16,35 24,-197 8,131 5,-1888-4,2022-3,0-1,1-3,-57-15,50 10,-94-10,-282 19,209 6,155-3,-137 4,163-1,1 1,0 2,-58 18,53-10,-2-2,0-2,-42 5,77-15,-1 1,0-1,1 0,-1 0,0-1,1 0,-1 0,1-1,0 0,-1 0,1 0,0-1,0 0,0 0,0 0,1-1,0 0,-9-7,8 4,1 1,-1-2,1 1,0 0,1-1,-1 0,2 0,-1-1,1 1,0-1,1 1,0-1,-1-13,-4-116,3 47,4 88,0-1,0 1,0 0,0 0,1 0,-1 0,1 0,0 0,0 0,0 0,0 0,0 0,1 1,-1-1,1 0,0 1,0-1,3-3,-1 3,0 0,1-1,-1 2,1-1,0 0,0 1,0 0,0 0,0 0,5 0,15-3,0 2,-1 1,46 2,-59 0,131 10,200 40,-158-20,-93-16,1067 140,-920-128,302 20,174-45,-451-3,-637-14,-38-3,-1992 20,2396-1,0 0,0 0,1 1,-1 0,0 0,0 1,1-1,-1 2,1-1,-1 1,1 1,0-1,0 1,1 0,-1 1,1 0,0 0,0 0,1 0,-1 1,1 0,0 0,-6 12,-7 13,-27 64,31-63,-34 59,47-90,0 1,-1-1,1 1,0-1,0 1,0-1,0 1,1 0,-1 0,0-1,1 1,-1 0,1 0,0 0,-1 0,1 0,0 0,0-1,0 1,1 3,1-4,-1 1,1-1,0 0,-1 0,1 0,0 0,0 0,0 0,0 0,0 0,0-1,0 1,0-1,0 0,0 0,0 0,0 0,0 0,3 0,309-3,-95-3,76-15,-280 19,178-22,210 1,-241 26,247-6,-277-13,33-2,118 19,83-3,-220-15,32 0,554 15,-349 4,-356-4,0-1,0-2,0-1,-1-1,30-12,8-1,-55 16,-9 1,-21 1,-37 1,56 1,-237-1,-159 6,372-2,1 1,0 2,-33 11,-46 10,-346 23,174-24,89 11,136-25,0-1,-1-3,-64 2,-1471-13,1520 6,-84 15,58-5,-7 1,24-3,-97 1,28-11,-250-5,388 4,0 0,0-1,0 0,1 0,-1-1,1 0,-1 0,1 0,0-1,-1 0,1 0,-10-8,12 7,0 0,0-1,1 1,-1-1,1 0,0 0,0 0,1 0,-1 0,1 0,0-1,1 1,-1-1,1 0,0-8,-2-27,1-1,3 1,7-56,-5 87,-1-1,2 1,-1-1,1 1,1 0,0 0,0 1,1 0,0 0,1 0,0 0,0 1,0 0,1 1,1 0,-1 0,1 1,14-8,-3 2,0 1,1 1,0 1,1 1,0 1,0 1,41-7,11 8,98 5,-104 3,134-14,-140 2,169-31,-164 25,0 3,124-6,140 19,-132 2,-158-1,74 13,-72-7,60 2,149 7,-41-2,-50-14,-92-2,1 2,80 13,-60-1,-49-8,-1 1,68 21,-69-16,0-1,0-2,0-1,52 1,163-9,-106-2,74 3,-183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1.3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8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250 489,'2552'0,"-2321"17,-19 1,-5-21,112 6,-302-1,0 2,0-1,-1 2,1 1,15 7,-14-6,1 0,-1-1,32 6,44-5,172-7,-105-4,-119 5,0 0,0-1,0-2,0-2,0-2,62-16,-44 6,-45 13,0-1,1 0,-1-1,21-11,-31 13,-1 1,1-2,-1 1,0 0,0-1,-1 1,1-1,-1 0,1-1,-1 1,0 0,-1-1,1 0,-1 1,0-1,0 0,1-9,1 0,-2 1,1-1,-2 0,0 0,-1 0,0 0,-4-25,3 35,0-1,0 1,0 0,0 0,-1 0,1 0,-1 0,0 0,-1 1,1-1,0 1,-1-1,0 1,0 0,0 0,0 0,0 0,-1 1,1-1,-1 1,0 0,0 0,0 0,0 0,0 1,0 0,0 0,-8-1,-8 1,1 1,0 0,-1 2,1 0,-36 10,22-3,0 2,-46 21,46-16,-4 3,0-2,0-2,-2-1,-49 11,-198 48,25-8,223-53,-58 25,70-25,-1-2,0 0,0-2,-1-1,-29 4,-291 32,132-13,-313 3,499-31,0 0,-47 11,40-6,-45 3,-510-7,303-5,-791 2,1068 0,1-1,-1 1,1-2,0 1,-1-2,1 1,0-2,1 1,-1-2,-18-9,21 9,1 0,0-1,0 0,1-1,-1 1,1-1,1-1,-1 1,1-1,0 0,1 0,0 0,-5-17,2 3,1 0,1 0,2 0,-3-38,8-93,1 77,-3 68,0-3,0 0,1 1,0-1,5-19,-5 27,0 0,1 0,-1 1,0-1,1 0,0 0,-1 1,1-1,0 1,1 0,-1-1,0 1,1 0,-1 0,1 0,-1 1,1-1,0 1,0-1,0 1,4-1,26-5,1 2,0 1,0 1,0 2,48 5,-10-2,2659 7,-1745-10,-959-1,0-1,-1-1,0-1,45-15,-37 9,63-9,24 14,-88 6,-1-1,65-11,-38 2,0 3,1 3,70 4,-116 0,-6 0,-1 0,1 1,-1 0,1 0,-1 0,1 1,-1 0,0 1,0 0,0 0,0 0,0 1,-1 0,0 0,7 7,-7-5,0 0,-1 1,1 0,-2 0,1 0,-1 0,0 1,-1 0,1 0,-2 0,1 0,-1 0,2 14,1 36,-2 0,-8 104,-1-25,6-110,1-12,-1 0,-1 0,0-1,-6 28,6-38,0 0,-1-1,1 1,-1-1,0 0,1 1,-2-1,1 0,0 0,-1 0,1 0,-1 0,0-1,0 0,0 1,0-1,0 0,-1 0,1 0,0-1,-1 1,0-1,-6 2,-22 2,0-2,-1-1,1-1,-60-7,4 1,-687 2,423 5,301-5,-73-12,-36-2,-255 14,396 1,1-1,-1-1,1 0,-35-15,33 12,0 0,-1 1,-34-5,-167 5,152 7,-130-14,94 1,-189 2,257 10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08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1 247,'0'-1,"1"-1,-1 0,1 0,0 0,0 0,0 0,0 1,0-1,0 0,0 1,0-1,1 1,-1-1,1 1,-1-1,1 1,-1 0,1 0,0 0,1-1,40-17,-6 11,0 1,0 3,0 1,0 1,55 5,-19-1,671-28,-133-40,-311 56,-65 5,-171-2,86-20,-95 15,0 2,81-3,582 16,-673-3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10.9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1 144,'97'-1,"149"-19,-123 8,238 8,-182 7,2739-3,-2886-2,-1-1,1-1,-1-2,0-1,-1-1,0-2,38-17,-43 18,1 0,0 2,0 2,1 0,0 1,33 1,-21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15:01.7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65,'49'1,"152"-4,-142-1,81-15,-83 7,-20 3,1 2,1 2,55-2,601 10,-399-4,-84 12,-191-9,7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15:03.8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0 212,'0'-2,"0"0,1 0,-1 0,0 0,1 0,-1 1,1-1,0 0,0 0,-1 0,1 1,0-1,1 1,-1-1,0 1,0-1,1 1,-1-1,1 1,-1 0,1 0,-1 0,1 0,0 0,2-1,4-1,0 0,0 1,0 0,13-2,61-4,139 4,-148 5,2130 1,-1937-2,-201-3,111-20,-57 5,-60 11,183-27,-155 21,0 3,89 2,74-4,84-6,1 17,-168 2,-143-1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15:06.2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1,'1235'0,"-1122"8,-12 0,475-6,-295-4,-259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14:59.5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0 181,'0'-2,"1"0,-1 0,0 0,1 0,-1 0,1 0,-1 0,1 0,0 0,0 0,0 1,0-1,0 0,0 1,0-1,1 1,-1-1,1 1,-1 0,1-1,-1 1,1 0,0 0,0 0,-1 0,1 0,0 1,0-1,0 0,0 1,3-1,8-1,-1 1,1 0,-1 0,13 2,-10 0,11 0,1-2,-1 0,45-9,-29 1,65-4,-15 1,-17 1,-16 2,67-18,-1-1,-95 23,0 1,41 1,1588 7,-963-5,542 1,-648 27,-394-3,-146-16,-18-4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15:01.7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65,'49'1,"152"-4,-142-1,81-15,-83 7,-20 3,1 2,1 2,55-2,601 10,-399-4,-84 12,-191-9,7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15:03.8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0 212,'0'-2,"0"0,1 0,-1 0,0 0,1 0,-1 1,1-1,0 0,0 0,-1 0,1 1,0-1,1 1,-1-1,0 1,0-1,1 1,-1-1,1 1,-1 0,1 0,-1 0,1 0,0 0,2-1,4-1,0 0,0 1,0 0,13-2,61-4,139 4,-148 5,2130 1,-1937-2,-201-3,111-20,-57 5,-60 11,183-27,-155 21,0 3,89 2,74-4,84-6,1 17,-168 2,-143-1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15:06.2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1,'1235'0,"-1122"8,-12 0,475-6,-295-4,-259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602"/>
          </a:xfrm>
          <a:prstGeom prst="rect">
            <a:avLst/>
          </a:prstGeom>
        </p:spPr>
        <p:txBody>
          <a:bodyPr vert="horz" lIns="52162" tIns="26081" rIns="52162" bIns="26081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2" y="3"/>
            <a:ext cx="4028440" cy="351602"/>
          </a:xfrm>
          <a:prstGeom prst="rect">
            <a:avLst/>
          </a:prstGeom>
        </p:spPr>
        <p:txBody>
          <a:bodyPr vert="horz" lIns="52162" tIns="26081" rIns="52162" bIns="26081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62" tIns="26081" rIns="52162" bIns="260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299"/>
            <a:ext cx="7437120" cy="2759803"/>
          </a:xfrm>
          <a:prstGeom prst="rect">
            <a:avLst/>
          </a:prstGeom>
        </p:spPr>
        <p:txBody>
          <a:bodyPr vert="horz" lIns="52162" tIns="26081" rIns="52162" bIns="260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801"/>
            <a:ext cx="4028440" cy="351601"/>
          </a:xfrm>
          <a:prstGeom prst="rect">
            <a:avLst/>
          </a:prstGeom>
        </p:spPr>
        <p:txBody>
          <a:bodyPr vert="horz" lIns="52162" tIns="26081" rIns="52162" bIns="26081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2" y="6658801"/>
            <a:ext cx="4028440" cy="351601"/>
          </a:xfrm>
          <a:prstGeom prst="rect">
            <a:avLst/>
          </a:prstGeom>
        </p:spPr>
        <p:txBody>
          <a:bodyPr vert="horz" lIns="52162" tIns="26081" rIns="52162" bIns="26081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2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3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01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12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4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2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223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25,231,339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10/18/2022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10/18/2022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CDA9B9"/>
            </a:gs>
            <a:gs pos="50000">
              <a:schemeClr val="bg2"/>
            </a:gs>
            <a:gs pos="100000">
              <a:srgbClr val="7F0B5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5" Type="http://schemas.openxmlformats.org/officeDocument/2006/relationships/image" Target="../media/image15.png"/><Relationship Id="rId4" Type="http://schemas.openxmlformats.org/officeDocument/2006/relationships/hyperlink" Target="https://hcde-texas.org/transparency/tax-rat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4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6" Type="http://schemas.openxmlformats.org/officeDocument/2006/relationships/customXml" Target="../ink/ink2.xm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4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6" Type="http://schemas.openxmlformats.org/officeDocument/2006/relationships/customXml" Target="../ink/ink6.xm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6" Type="http://schemas.openxmlformats.org/officeDocument/2006/relationships/image" Target="../media/image32.png"/><Relationship Id="rId5" Type="http://schemas.openxmlformats.org/officeDocument/2006/relationships/image" Target="../media/image44.png"/><Relationship Id="rId4" Type="http://schemas.openxmlformats.org/officeDocument/2006/relationships/customXml" Target="../ink/ink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6" Type="http://schemas.openxmlformats.org/officeDocument/2006/relationships/oleObject" Target="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" TargetMode="Externa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54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51.png"/><Relationship Id="rId12" Type="http://schemas.openxmlformats.org/officeDocument/2006/relationships/customXml" Target="../ink/ink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Relationship Id="rId6" Type="http://schemas.openxmlformats.org/officeDocument/2006/relationships/customXml" Target="../ink/ink11.xml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5" Type="http://schemas.openxmlformats.org/officeDocument/2006/relationships/image" Target="../media/image55.png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52.png"/><Relationship Id="rId14" Type="http://schemas.openxmlformats.org/officeDocument/2006/relationships/customXml" Target="../ink/ink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29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11" y="414518"/>
            <a:ext cx="18279110" cy="9875021"/>
            <a:chOff x="9411" y="0"/>
            <a:chExt cx="18279110" cy="10289540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95202" y="0"/>
              <a:ext cx="6892797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46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7F0B5B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>
                <a:solidFill>
                  <a:srgbClr val="13110E"/>
                </a:solidFill>
                <a:latin typeface="Roboto"/>
                <a:cs typeface="Roboto"/>
              </a:rPr>
              <a:t>As of September 30, 2022</a:t>
            </a:r>
            <a:endParaRPr lang="en-US" sz="320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3" y="517479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1B0BF-233A-0C8F-9307-7A733DD4D89A}"/>
              </a:ext>
            </a:extLst>
          </p:cNvPr>
          <p:cNvSpPr txBox="1"/>
          <p:nvPr/>
        </p:nvSpPr>
        <p:spPr>
          <a:xfrm>
            <a:off x="391661" y="7620662"/>
            <a:ext cx="92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One Minute Report – Click Below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08160"/>
            <a:ext cx="10058400" cy="171274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September 30, 2022</a:t>
            </a:r>
            <a:br>
              <a:rPr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500" b="1" i="1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Roboto"/>
                <a:cs typeface="Adobe Devanagari" panose="02040503050201020203" pitchFamily="18" charset="0"/>
              </a:rPr>
              <a:t>Indicators of Revenue Growth</a:t>
            </a:r>
            <a:endParaRPr kumimoji="0" lang="en-US" sz="45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11534" y="2799550"/>
            <a:ext cx="7178268" cy="1855077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180047" y="2799551"/>
            <a:ext cx="6821953" cy="1866884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20243" y="4800600"/>
            <a:ext cx="7187711" cy="323354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 $328,259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Total Revenues                        $1,710,454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198199" y="4798971"/>
            <a:ext cx="6803801" cy="323517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7</a:t>
            </a:r>
            <a:r>
              <a:rPr lang="en-US" sz="2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2044018" y="5448300"/>
            <a:ext cx="694016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920243" y="6568566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324004" y="6575607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107953" y="4769672"/>
            <a:ext cx="68913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</a:t>
            </a:r>
            <a:r>
              <a:rPr lang="en-US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      $328,259 - 236,033</a:t>
            </a:r>
          </a:p>
          <a:p>
            <a:endParaRPr lang="en-US" sz="24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$236,033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324004" y="5753240"/>
            <a:ext cx="6198561" cy="334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>
                    <a:alpha val="99000"/>
                  </a:schemeClr>
                </a:solidFill>
              </a:rPr>
              <a:t>10</a:t>
            </a:fld>
            <a:endParaRPr lang="en-US" sz="2800" b="1" dirty="0">
              <a:solidFill>
                <a:schemeClr val="bg2">
                  <a:alpha val="99000"/>
                </a:schemeClr>
              </a:solidFill>
            </a:endParaRPr>
          </a:p>
        </p:txBody>
      </p: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2877801" y="8157998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75% FY22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2321471" y="8164422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FY23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955575" y="8164422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25% FY22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9741861" y="8157998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39% FY23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542" y="168729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11" y="887025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2022</a:t>
            </a: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-2023</a:t>
            </a:r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b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B684C-A2EE-8CE3-F0FD-86C171A01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68729"/>
            <a:ext cx="12226597" cy="87271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7641"/>
            <a:ext cx="18269178" cy="9147923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3011722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002060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002060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u="sng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002060"/>
                </a:solidFill>
                <a:latin typeface="Roboto"/>
                <a:cs typeface="Roboto"/>
              </a:rPr>
              <a:t>Budget to Actual for period ending September 30, 2022</a:t>
            </a:r>
            <a:endParaRPr sz="2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E27D4-4E0C-A41E-07BB-B8DE6DAAB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3017" y="2984081"/>
            <a:ext cx="12727725" cy="624233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40BFEEAD-6053-DFA5-8F18-9684FA441DBB}"/>
              </a:ext>
            </a:extLst>
          </p:cNvPr>
          <p:cNvSpPr/>
          <p:nvPr/>
        </p:nvSpPr>
        <p:spPr>
          <a:xfrm rot="16200000">
            <a:off x="13464781" y="9260332"/>
            <a:ext cx="595236" cy="685800"/>
          </a:xfrm>
          <a:prstGeom prst="rightArrow">
            <a:avLst/>
          </a:prstGeom>
          <a:solidFill>
            <a:srgbClr val="1753F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002060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002060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002060"/>
                </a:solidFill>
                <a:latin typeface="Roboto"/>
                <a:cs typeface="Roboto"/>
              </a:rPr>
              <a:t>Budget to Actual for period ending September 30, 2022</a:t>
            </a:r>
            <a:endParaRPr sz="2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13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09077-F65C-89CC-D8D3-5DA7ABEBE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7379" y="3036626"/>
            <a:ext cx="14626953" cy="653028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CE1DE5E-1DC9-D470-C5B3-04F4A9C79DE6}"/>
              </a:ext>
            </a:extLst>
          </p:cNvPr>
          <p:cNvSpPr/>
          <p:nvPr/>
        </p:nvSpPr>
        <p:spPr>
          <a:xfrm rot="16200000">
            <a:off x="13078390" y="9597418"/>
            <a:ext cx="734888" cy="723223"/>
          </a:xfrm>
          <a:prstGeom prst="rightArrow">
            <a:avLst/>
          </a:prstGeom>
          <a:solidFill>
            <a:srgbClr val="1753F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1" y="20644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EA4FB8-37A9-4E5B-8B78-6CA08AC09132}"/>
              </a:ext>
            </a:extLst>
          </p:cNvPr>
          <p:cNvSpPr txBox="1">
            <a:spLocks/>
          </p:cNvSpPr>
          <p:nvPr/>
        </p:nvSpPr>
        <p:spPr>
          <a:xfrm>
            <a:off x="1818072" y="236920"/>
            <a:ext cx="14670677" cy="2148709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FY 2021 – 23 COVID19 Budget to Actual – Expenditures</a:t>
            </a:r>
          </a:p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for period ending September 30, 2022</a:t>
            </a:r>
            <a:endParaRPr lang="en-US" sz="4000" kern="1200" dirty="0">
              <a:solidFill>
                <a:srgbClr val="002060"/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9D7AEFF-B4CD-4946-8347-893B59B0E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14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6F94F-7FF2-1193-1841-7DA2B0934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68" y="2647950"/>
            <a:ext cx="14328463" cy="6918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13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FY 2022-23 Donations Report</a:t>
            </a:r>
            <a:br>
              <a:rPr lang="en-US" sz="40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September 30, 2022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15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831" y="2611006"/>
            <a:ext cx="10363160" cy="60485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411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2819400" y="342900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>
                <a:latin typeface="Roboto"/>
                <a:ea typeface="Roboto"/>
                <a:cs typeface="Adobe Devanagari" panose="02040503050201020203" pitchFamily="18" charset="0"/>
              </a:rPr>
              <a:t>FY 2022-23 Donations Report</a:t>
            </a:r>
            <a:br>
              <a:rPr lang="en-US" sz="2800" kern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>
                <a:latin typeface="Roboto"/>
                <a:ea typeface="Roboto"/>
                <a:cs typeface="Adobe Devanagari" panose="02040503050201020203" pitchFamily="18" charset="0"/>
              </a:rPr>
              <a:t>All Funds as of September 30, 2022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16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A0F9C07-34DF-13E5-CCB3-A55D4FFAD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0644" y="2009840"/>
            <a:ext cx="15166711" cy="75570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TAX COLLECTIONS COMPARATIVE ANALYSIS </a:t>
            </a:r>
            <a:br>
              <a:rPr lang="en-US" sz="4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September 30, 2022</a:t>
            </a:r>
            <a:endParaRPr lang="en-US" sz="3600" kern="0">
              <a:ln w="0"/>
              <a:solidFill>
                <a:srgbClr val="002060"/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2787330" y="5143500"/>
            <a:ext cx="1728770" cy="74295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7F0B5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$586.1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12382500" y="8887364"/>
            <a:ext cx="4991100" cy="1292662"/>
          </a:xfrm>
          <a:prstGeom prst="rect">
            <a:avLst/>
          </a:prstGeom>
          <a:solidFill>
            <a:srgbClr val="7F0B5B"/>
          </a:solidFill>
          <a:ln>
            <a:solidFill>
              <a:srgbClr val="8C66B3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Tax Calculator at:</a:t>
            </a:r>
            <a:endParaRPr lang="en-US" sz="220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uFill>
                  <a:solidFill>
                    <a:schemeClr val="tx2">
                      <a:lumMod val="50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hcde-texas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.org/transparency/tax-rate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200" u="sng">
              <a:ln>
                <a:solidFill>
                  <a:schemeClr val="bg2"/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17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A8B32B5-3F72-4925-8CA0-92635DD34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3798" y="2925675"/>
            <a:ext cx="7538613" cy="69103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 dirty="0">
              <a:ln w="0"/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September 30, 2022 </a:t>
            </a:r>
          </a:p>
          <a:p>
            <a:pPr algn="ctr"/>
            <a:r>
              <a:rPr lang="en-US" sz="32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(1st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18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09007-0BBA-A09E-AE47-9A0017D70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9442" y="2268315"/>
            <a:ext cx="12889115" cy="77294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6" y="-124506"/>
            <a:ext cx="18288000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a) 2022 Proposed Tax Rate = $0.004900/$100 Property Assessment/Appraisal - --&gt;  Annual Tax on a $259,375 - $75,219 = $201,066/100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 $705,000/$25,188,000 =  2.80% Collection and assessment costs </a:t>
            </a:r>
          </a:p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2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September 30, 2022</a:t>
            </a:r>
            <a:endParaRPr lang="en-US" sz="3200" kern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8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(1st month / 12 months)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19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249451" y="5291169"/>
            <a:ext cx="609601" cy="624958"/>
          </a:xfrm>
          <a:prstGeom prst="down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10035561" y="1413396"/>
            <a:ext cx="685800" cy="69059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055541B-4B6F-4AF1-A075-2C8B4D581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47" y="2129506"/>
            <a:ext cx="10757414" cy="65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1339457"/>
            <a:ext cx="18278475" cy="8947543"/>
            <a:chOff x="0" y="1342859"/>
            <a:chExt cx="18278475" cy="8947543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871177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42859"/>
              <a:ext cx="7551232" cy="8944139"/>
            </a:xfrm>
            <a:prstGeom prst="rect">
              <a:avLst/>
            </a:prstGeom>
            <a:grpFill/>
          </p:spPr>
        </p:pic>
        <p:sp>
          <p:nvSpPr>
            <p:cNvPr id="7" name="object 7"/>
            <p:cNvSpPr/>
            <p:nvPr/>
          </p:nvSpPr>
          <p:spPr>
            <a:xfrm>
              <a:off x="8809990" y="6350669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7F0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 dirty="0"/>
              <a:t>Highlights of Interim Financial Report (unaudited)</a:t>
            </a:r>
            <a:endParaRPr sz="6000" b="1" dirty="0"/>
          </a:p>
        </p:txBody>
      </p:sp>
      <p:sp>
        <p:nvSpPr>
          <p:cNvPr id="9" name="object 9"/>
          <p:cNvSpPr txBox="1"/>
          <p:nvPr/>
        </p:nvSpPr>
        <p:spPr>
          <a:xfrm>
            <a:off x="10755735" y="2934103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 spc="-5" dirty="0">
                <a:solidFill>
                  <a:srgbClr val="13110E"/>
                </a:solidFill>
                <a:latin typeface="Roboto"/>
                <a:cs typeface="Roboto"/>
              </a:rPr>
              <a:t>September 30, 2022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4000" y="4026665"/>
            <a:ext cx="7399076" cy="167481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600" dirty="0">
                <a:latin typeface="Roboto"/>
                <a:cs typeface="Roboto"/>
              </a:rPr>
              <a:t>BUDGET AMENDMENT REPORT for the October 19, 2022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latin typeface="Roboto"/>
                <a:cs typeface="Roboto"/>
              </a:rPr>
              <a:t>Board meeting</a:t>
            </a:r>
            <a:endParaRPr sz="3600" dirty="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2D5709-5186-46C4-AAB4-F2D328FC0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9084" y="7132584"/>
            <a:ext cx="3886200" cy="105656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</a:t>
            </a:fld>
            <a:endParaRPr lang="en-US" sz="2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900"/>
            <a:ext cx="14553127" cy="164373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2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September 30, 2022</a:t>
            </a:r>
            <a:endParaRPr lang="en-US" sz="3200" kern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8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(1st month / 12 months)</a:t>
            </a:r>
          </a:p>
          <a:p>
            <a:pPr algn="ctr"/>
            <a:endParaRPr lang="en-US" sz="2800" kern="0" dirty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2022 Proposed Tax Rate = $0.004900/$100 Property Assessment/Appraisal - --&gt;  Annual Tax on a $259,375 - $75,219 = $201,066/100 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$705,000/$25,188,000 =  2.80% Collection and assessment costs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20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4971274" y="3797510"/>
            <a:ext cx="1449289" cy="63814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C35EF0-31A9-4E9E-A7A9-E8EC24F01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55" y="2290325"/>
            <a:ext cx="11748654" cy="66797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September 30, 2022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 dirty="0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 dirty="0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 dirty="0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944E8-2085-4ABF-BAAE-190A3CCCCBAC}"/>
              </a:ext>
            </a:extLst>
          </p:cNvPr>
          <p:cNvSpPr/>
          <p:nvPr/>
        </p:nvSpPr>
        <p:spPr>
          <a:xfrm>
            <a:off x="1890928" y="2835275"/>
            <a:ext cx="13272872" cy="248656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4DB096D8-4920-DCFD-ADE3-1164D2DE0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085" y="2363766"/>
            <a:ext cx="14675385" cy="3183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September 30, 2022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kern="0" dirty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kern="0" dirty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22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2CA3B-1935-B074-226C-FDC45E9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672" y="2231529"/>
            <a:ext cx="16196655" cy="5823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5302673-3809-B4B4-B7AD-4463364E11FE}"/>
              </a:ext>
            </a:extLst>
          </p:cNvPr>
          <p:cNvSpPr/>
          <p:nvPr/>
        </p:nvSpPr>
        <p:spPr>
          <a:xfrm>
            <a:off x="9525" y="1298444"/>
            <a:ext cx="18288000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October 19, 2022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6705600" y="3163344"/>
            <a:ext cx="4483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>
                <a:latin typeface="+mj-lt"/>
                <a:ea typeface="Roboto" panose="02000000000000000000" pitchFamily="2" charset="0"/>
              </a:rPr>
              <a:t>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23</a:t>
            </a:fld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E0F274-7172-F853-23CE-785042679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98" y="4732020"/>
            <a:ext cx="17168147" cy="35138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286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 dirty="0">
                <a:solidFill>
                  <a:srgbClr val="002060"/>
                </a:solidFill>
              </a:rPr>
              <a:t>Education Foundation Update</a:t>
            </a:r>
            <a:endParaRPr spc="-5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rgbClr val="002060"/>
                </a:solidFill>
                <a:latin typeface="Roboto"/>
                <a:cs typeface="Roboto"/>
              </a:rPr>
              <a:t>September 30, 2022</a:t>
            </a:r>
            <a:endParaRPr sz="40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1" y="454342"/>
            <a:ext cx="8043575" cy="288932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24</a:t>
            </a:fld>
            <a:endParaRPr lang="en-US" sz="2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dirty="0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25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387608" y="7281455"/>
            <a:ext cx="208753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Net Equity $446,262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CAB3E5-B6A2-D6BC-D67C-60F1A4E77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90" y="1371600"/>
            <a:ext cx="10778993" cy="850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CA1B592-7B32-058D-4AF0-1F28EEA805E2}"/>
              </a:ext>
            </a:extLst>
          </p:cNvPr>
          <p:cNvSpPr/>
          <p:nvPr/>
        </p:nvSpPr>
        <p:spPr>
          <a:xfrm>
            <a:off x="0" y="0"/>
            <a:ext cx="13639800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95207" y="243951"/>
            <a:ext cx="9049385" cy="15622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002060"/>
                </a:solidFill>
                <a:latin typeface="Roboto"/>
                <a:cs typeface="Roboto"/>
              </a:rPr>
              <a:t>Statement of Activities Classified</a:t>
            </a:r>
            <a:endParaRPr sz="4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411200" y="-19172"/>
            <a:ext cx="4906892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F0ECB2F-21BB-4249-8AB3-54C51E7B78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26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A21B1B-A7E8-560C-E122-A271C06DE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52" y="2050125"/>
            <a:ext cx="12522941" cy="764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414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-619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2800" b="1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E327EB-4C8E-4B5F-8908-DCF2FC25667B}"/>
                  </a:ext>
                </a:extLst>
              </p14:cNvPr>
              <p14:cNvContentPartPr/>
              <p14:nvPr/>
            </p14:nvContentPartPr>
            <p14:xfrm>
              <a:off x="7425890" y="5823041"/>
              <a:ext cx="1980000" cy="65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E327EB-4C8E-4B5F-8908-DCF2FC2566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1900" y="5715041"/>
                <a:ext cx="20876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81FF9F-07E4-4053-A4F4-D3C6BA332C83}"/>
                  </a:ext>
                </a:extLst>
              </p14:cNvPr>
              <p14:cNvContentPartPr/>
              <p14:nvPr/>
            </p14:nvContentPartPr>
            <p14:xfrm>
              <a:off x="15253730" y="5858681"/>
              <a:ext cx="708120" cy="23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81FF9F-07E4-4053-A4F4-D3C6BA332C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99730" y="5752293"/>
                <a:ext cx="815760" cy="236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2B0CA4-2E4B-4C78-BC92-7347D85A46B0}"/>
                  </a:ext>
                </a:extLst>
              </p14:cNvPr>
              <p14:cNvContentPartPr/>
              <p14:nvPr/>
            </p14:nvContentPartPr>
            <p14:xfrm>
              <a:off x="7437770" y="6266201"/>
              <a:ext cx="1817640" cy="76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2B0CA4-2E4B-4C78-BC92-7347D85A46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83770" y="6158201"/>
                <a:ext cx="19252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01CEE24-0A6A-4A9F-803C-2F0927DE8BEA}"/>
                  </a:ext>
                </a:extLst>
              </p14:cNvPr>
              <p14:cNvContentPartPr/>
              <p14:nvPr/>
            </p14:nvContentPartPr>
            <p14:xfrm>
              <a:off x="15119810" y="6313361"/>
              <a:ext cx="838080" cy="6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01CEE24-0A6A-4A9F-803C-2F0927DE8B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065833" y="6205361"/>
                <a:ext cx="945674" cy="2224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014FEB-C62F-D588-447A-F9086B3FA3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648" y="894259"/>
            <a:ext cx="16663157" cy="797605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-410" y="-10160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28</a:t>
            </a:fld>
            <a:endParaRPr lang="en-US" sz="2800" b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E327EB-4C8E-4B5F-8908-DCF2FC25667B}"/>
                  </a:ext>
                </a:extLst>
              </p14:cNvPr>
              <p14:cNvContentPartPr/>
              <p14:nvPr/>
            </p14:nvContentPartPr>
            <p14:xfrm>
              <a:off x="7425890" y="5823041"/>
              <a:ext cx="1980000" cy="65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E327EB-4C8E-4B5F-8908-DCF2FC2566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1900" y="5715041"/>
                <a:ext cx="20876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81FF9F-07E4-4053-A4F4-D3C6BA332C83}"/>
                  </a:ext>
                </a:extLst>
              </p14:cNvPr>
              <p14:cNvContentPartPr/>
              <p14:nvPr/>
            </p14:nvContentPartPr>
            <p14:xfrm>
              <a:off x="15253730" y="5858681"/>
              <a:ext cx="708120" cy="23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81FF9F-07E4-4053-A4F4-D3C6BA332C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99730" y="5752293"/>
                <a:ext cx="815760" cy="236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2B0CA4-2E4B-4C78-BC92-7347D85A46B0}"/>
                  </a:ext>
                </a:extLst>
              </p14:cNvPr>
              <p14:cNvContentPartPr/>
              <p14:nvPr/>
            </p14:nvContentPartPr>
            <p14:xfrm>
              <a:off x="7437770" y="6266201"/>
              <a:ext cx="1817640" cy="76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2B0CA4-2E4B-4C78-BC92-7347D85A46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83770" y="6158201"/>
                <a:ext cx="19252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01CEE24-0A6A-4A9F-803C-2F0927DE8BEA}"/>
                  </a:ext>
                </a:extLst>
              </p14:cNvPr>
              <p14:cNvContentPartPr/>
              <p14:nvPr/>
            </p14:nvContentPartPr>
            <p14:xfrm>
              <a:off x="15119810" y="6313361"/>
              <a:ext cx="838080" cy="6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01CEE24-0A6A-4A9F-803C-2F0927DE8B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065833" y="6205361"/>
                <a:ext cx="945674" cy="2224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1347433" y="58761"/>
            <a:ext cx="141369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 (continued)</a:t>
            </a:r>
            <a:endParaRPr lang="en-US" sz="2800" b="1"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30B3CA-B931-9EC8-2DF2-007D161BFE8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408" r="396"/>
          <a:stretch/>
        </p:blipFill>
        <p:spPr>
          <a:xfrm>
            <a:off x="611668" y="875211"/>
            <a:ext cx="16997064" cy="809918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4421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29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5539154" y="272562"/>
            <a:ext cx="663819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a typeface="+mn-lt"/>
                <a:cs typeface="+mn-lt"/>
              </a:rPr>
              <a:t>Transaction Detail by Inflow &amp; Outflow (continued)</a:t>
            </a:r>
            <a:endParaRPr lang="en-US" sz="2800" b="1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68800-6172-0A7C-FFEC-305337B2F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64" y="1499231"/>
            <a:ext cx="16896125" cy="329800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41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20345399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 dirty="0">
                <a:solidFill>
                  <a:srgbClr val="00206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 dirty="0">
              <a:solidFill>
                <a:srgbClr val="00206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 dirty="0">
                <a:solidFill>
                  <a:srgbClr val="00206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 dirty="0">
                <a:solidFill>
                  <a:srgbClr val="00206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F4AA6-3292-4925-8C4C-769B4D4E9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971" y="6521116"/>
            <a:ext cx="3505200" cy="3488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7C65BE-ABFF-4C88-BE86-75659CAD9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595" y="6510583"/>
            <a:ext cx="3505504" cy="3487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9A7FFD-77BD-4E72-8002-78D645050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487" y="6510583"/>
            <a:ext cx="3505504" cy="348721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8A407D-2C11-4897-A4E8-047947C9B363}"/>
              </a:ext>
            </a:extLst>
          </p:cNvPr>
          <p:cNvSpPr/>
          <p:nvPr/>
        </p:nvSpPr>
        <p:spPr>
          <a:xfrm>
            <a:off x="12572487" y="6510583"/>
            <a:ext cx="3505504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D11A4F-94C1-76D4-2015-2FEFF7F59CC9}"/>
              </a:ext>
            </a:extLst>
          </p:cNvPr>
          <p:cNvSpPr/>
          <p:nvPr/>
        </p:nvSpPr>
        <p:spPr>
          <a:xfrm>
            <a:off x="7155559" y="6521116"/>
            <a:ext cx="3550540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71CCF3-52D5-661B-87A1-BFBD3A37A398}"/>
              </a:ext>
            </a:extLst>
          </p:cNvPr>
          <p:cNvSpPr/>
          <p:nvPr/>
        </p:nvSpPr>
        <p:spPr>
          <a:xfrm>
            <a:off x="1738783" y="6529408"/>
            <a:ext cx="3550388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BFB-2CB8-4E07-9A4A-6ADB14ED7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430887"/>
          </a:xfrm>
        </p:spPr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bg2"/>
                </a:solidFill>
              </a:rPr>
              <a:t>30</a:t>
            </a:fld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139815" y="411583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002060"/>
                </a:solidFill>
                <a:latin typeface="Roboto"/>
                <a:cs typeface="Roboto"/>
              </a:rPr>
              <a:t>Balances Per Program </a:t>
            </a:r>
            <a:endParaRPr lang="en-US" sz="4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6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F5A05AB-E916-F043-D90E-1A0CD157B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059" y="1464453"/>
            <a:ext cx="13231167" cy="735809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5000">
              <a:srgbClr val="A15084"/>
            </a:gs>
            <a:gs pos="73000">
              <a:srgbClr val="BF8CA8"/>
            </a:gs>
            <a:gs pos="58000">
              <a:srgbClr val="D9C2C8"/>
            </a:gs>
            <a:gs pos="42000">
              <a:schemeClr val="bg2"/>
            </a:gs>
            <a:gs pos="100000">
              <a:srgbClr val="7F0B5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 dirty="0">
                <a:solidFill>
                  <a:srgbClr val="002060"/>
                </a:solidFill>
              </a:rPr>
              <a:t>PFC &amp; Lease Revenue Projects Update</a:t>
            </a:r>
            <a:endParaRPr spc="-5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rgbClr val="002060"/>
                </a:solidFill>
                <a:latin typeface="Roboto"/>
                <a:cs typeface="Roboto"/>
              </a:rPr>
              <a:t>September 30, 2022</a:t>
            </a:r>
            <a:endParaRPr lang="en-US" sz="40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66" y="566198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865" y="3267861"/>
            <a:ext cx="9180624" cy="6230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25146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32</a:t>
            </a:fld>
            <a:endParaRPr lang="en-US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B1B8724-9820-677F-02AA-4FDCBFF0025D}"/>
              </a:ext>
            </a:extLst>
          </p:cNvPr>
          <p:cNvSpPr/>
          <p:nvPr/>
        </p:nvSpPr>
        <p:spPr>
          <a:xfrm>
            <a:off x="-175846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  <a:effectLst/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cs typeface="Adobe Devanagari" panose="02040503050201020203" pitchFamily="18" charset="0"/>
              </a:rPr>
              <a:t>As of September 30, 2022</a:t>
            </a:r>
            <a:endParaRPr lang="en-US" sz="4000" b="1" dirty="0">
              <a:solidFill>
                <a:srgbClr val="002060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33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002060"/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and Signed</a:t>
            </a:r>
          </a:p>
          <a:p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Pending Architect Assignment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 descr="Diagram&#10;&#10;Description automatically generated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000" y="2500169"/>
            <a:ext cx="9220200" cy="72805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September 30, 2022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34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4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446" y="1676857"/>
            <a:ext cx="14153107" cy="7306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-180609" y="10445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September 30,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35</a:t>
            </a:fld>
            <a:endParaRPr lang="en-US" sz="2800" dirty="0"/>
          </a:p>
        </p:txBody>
      </p:sp>
      <p:pic>
        <p:nvPicPr>
          <p:cNvPr id="5" name="Picture 6" descr="Table&#10;&#10;Description automatically generated">
            <a:extLst>
              <a:ext uri="{FF2B5EF4-FFF2-40B4-BE49-F238E27FC236}">
                <a16:creationId xmlns:a16="http://schemas.microsoft.com/office/drawing/2014/main" id="{D5426D82-C2C4-B797-0362-331105DF3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0" y="2886719"/>
            <a:ext cx="14427200" cy="3522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6680" y="-2476"/>
            <a:ext cx="18394680" cy="10289476"/>
            <a:chOff x="-106680" y="11"/>
            <a:chExt cx="18394680" cy="10289476"/>
          </a:xfrm>
          <a:solidFill>
            <a:schemeClr val="bg2"/>
          </a:solidFill>
        </p:grpSpPr>
        <p:pic>
          <p:nvPicPr>
            <p:cNvPr id="3" name="object 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106680" y="11"/>
              <a:ext cx="18394680" cy="1028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62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9943" y="162535"/>
            <a:ext cx="15485057" cy="953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US" sz="6000" b="1" spc="-5" dirty="0">
                <a:latin typeface="Roboto"/>
                <a:cs typeface="Roboto"/>
              </a:rPr>
              <a:t>Capital Program Proposal from Aug 3, 2020</a:t>
            </a:r>
            <a:endParaRPr sz="6000" dirty="0">
              <a:latin typeface="Roboto"/>
              <a:cs typeface="Robo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18A68F-196E-4E7F-8CF0-0402426E5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21914"/>
              </p:ext>
            </p:extLst>
          </p:nvPr>
        </p:nvGraphicFramePr>
        <p:xfrm>
          <a:off x="582447" y="2171700"/>
          <a:ext cx="17123103" cy="624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9265727" imgH="5210109" progId="Excel.Sheet.12">
                  <p:link updateAutomatic="1"/>
                </p:oleObj>
              </mc:Choice>
              <mc:Fallback>
                <p:oleObj name="Worksheet" r:id="rId6" imgW="19265727" imgH="5210109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18A68F-196E-4E7F-8CF0-0402426E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447" y="2171700"/>
                        <a:ext cx="17123103" cy="62490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54E4E28-E8A9-4F29-8387-FDCC22E520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36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A639F142-551E-DC74-FE40-331F7E9B5C53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7447838"/>
            <a:ext cx="16755392" cy="2700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>
                <a:latin typeface="+mj-lt"/>
                <a:ea typeface="Roboto" panose="02000000000000000000" pitchFamily="2" charset="0"/>
              </a:rPr>
              <a:t>Note:  The Total Public Notice was $54,000,000. (</a:t>
            </a:r>
            <a:r>
              <a:rPr lang="en-US" sz="3200" b="1">
                <a:highlight>
                  <a:srgbClr val="00FFFF"/>
                </a:highlight>
                <a:latin typeface="+mj-lt"/>
                <a:ea typeface="Roboto" panose="02000000000000000000" pitchFamily="2" charset="0"/>
              </a:rPr>
              <a:t>$35,000,000 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for Revenue bonds and </a:t>
            </a:r>
            <a:r>
              <a:rPr lang="en-US" sz="3200" b="1">
                <a:highlight>
                  <a:srgbClr val="00FF00"/>
                </a:highlight>
                <a:latin typeface="+mj-lt"/>
                <a:ea typeface="Roboto" panose="02000000000000000000" pitchFamily="2" charset="0"/>
              </a:rPr>
              <a:t>$19,000,000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 for Maintenance Notes) on August 10, 2020. A transfer of $1,350,000 plus $50,000 in reimbursable expenditures was made from AB East to allocate Program Manager costs to establish the budgets. </a:t>
            </a:r>
          </a:p>
          <a:p>
            <a:pPr marL="12700" marR="5080">
              <a:lnSpc>
                <a:spcPct val="116100"/>
              </a:lnSpc>
              <a:spcBef>
                <a:spcPts val="2985"/>
              </a:spcBef>
            </a:pPr>
            <a:r>
              <a:rPr lang="en-US" sz="2400" b="1" spc="20">
                <a:solidFill>
                  <a:srgbClr val="13110E"/>
                </a:solidFill>
                <a:latin typeface="Roboto"/>
                <a:cs typeface="Roboto"/>
              </a:rPr>
              <a:t>Based on Pricing the principal amount will vary due to the premium projected in the bond sale. Revenues Bonds estimated at $27,730,000 and Maintenance Notes for $13,695,000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77117"/>
              </p:ext>
            </p:extLst>
          </p:nvPr>
        </p:nvGraphicFramePr>
        <p:xfrm>
          <a:off x="304800" y="1446220"/>
          <a:ext cx="17487900" cy="593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25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04404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25387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Substantial Completion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General Funds </a:t>
                      </a:r>
                    </a:p>
                    <a:p>
                      <a:pPr algn="ctr"/>
                      <a:r>
                        <a:rPr lang="en-US" sz="2500"/>
                        <a:t>Use of Fund 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Interest Earnings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Feb  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Adult Ed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$18,358,750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$ 3,659,000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$12,728,598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$101,153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HP East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$7,916,645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$ 1,089,500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$4,909,645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Ab East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Aug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$17,805,875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$ 2,759,000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$12,943,640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103,235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$52,446,770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$15,873,000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$30,581,882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$5,740,000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$251,888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Closed on</a:t>
                      </a:r>
                    </a:p>
                    <a:p>
                      <a:r>
                        <a:rPr lang="en-US" sz="2500"/>
                        <a:t> 12-2-20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Invested in pools.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14:cNvPr>
              <p14:cNvContentPartPr/>
              <p14:nvPr/>
            </p14:nvContentPartPr>
            <p14:xfrm>
              <a:off x="2254024" y="992019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024" y="98121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14:cNvPr>
              <p14:cNvContentPartPr/>
              <p14:nvPr/>
            </p14:nvContentPartPr>
            <p14:xfrm>
              <a:off x="2248264" y="9781230"/>
              <a:ext cx="1850400" cy="29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4264" y="9673230"/>
                <a:ext cx="19580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14:cNvPr>
              <p14:cNvContentPartPr/>
              <p14:nvPr/>
            </p14:nvContentPartPr>
            <p14:xfrm>
              <a:off x="7965784" y="99702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1784" y="98622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14:cNvPr>
              <p14:cNvContentPartPr/>
              <p14:nvPr/>
            </p14:nvContentPartPr>
            <p14:xfrm>
              <a:off x="7876144" y="9794550"/>
              <a:ext cx="1873440" cy="28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2144" y="9686550"/>
                <a:ext cx="1981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14:cNvPr>
              <p14:cNvContentPartPr/>
              <p14:nvPr/>
            </p14:nvContentPartPr>
            <p14:xfrm>
              <a:off x="2367064" y="9981750"/>
              <a:ext cx="1271880" cy="8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3064" y="9873750"/>
                <a:ext cx="1379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14:cNvPr>
              <p14:cNvContentPartPr/>
              <p14:nvPr/>
            </p14:nvContentPartPr>
            <p14:xfrm>
              <a:off x="2404504" y="10031430"/>
              <a:ext cx="1607760" cy="51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0504" y="9924175"/>
                <a:ext cx="1715400" cy="26599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2020 Projected Capital Improvement Program</a:t>
            </a:r>
            <a:endParaRPr lang="en-US" sz="4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37</a:t>
            </a:fld>
            <a:endParaRPr lang="en-US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25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302385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dirty="0" smtClean="0">
                <a:solidFill>
                  <a:schemeClr val="bg2"/>
                </a:solidFill>
              </a:rPr>
              <a:t>38</a:t>
            </a:fld>
            <a:endParaRPr lang="en-US" sz="2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9B272BE1-C0E0-1EEF-F2A1-322BE42C391A}"/>
              </a:ext>
            </a:extLst>
          </p:cNvPr>
          <p:cNvSpPr/>
          <p:nvPr/>
        </p:nvSpPr>
        <p:spPr>
          <a:xfrm>
            <a:off x="8468407" y="232726"/>
            <a:ext cx="9357360" cy="945573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02060"/>
          </a:solidFill>
          <a:effectLst>
            <a:glow rad="127000">
              <a:srgbClr val="002060"/>
            </a:glow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002060"/>
                </a:solidFill>
                <a:latin typeface="Roboto"/>
              </a:rPr>
              <a:t>September 30,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605240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002060"/>
                </a:solidFill>
              </a:rPr>
              <a:t>Total Assets</a:t>
            </a:r>
            <a:r>
              <a:rPr lang="en-US" sz="3600" dirty="0">
                <a:solidFill>
                  <a:srgbClr val="00206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		</a:t>
            </a:r>
            <a:r>
              <a:rPr lang="en-US" sz="3600" b="1" dirty="0">
                <a:solidFill>
                  <a:srgbClr val="002060"/>
                </a:solidFill>
              </a:rPr>
              <a:t>$ 25,122,076</a:t>
            </a:r>
            <a:endParaRPr lang="en-US" sz="3600" b="1" dirty="0">
              <a:solidFill>
                <a:srgbClr val="002060"/>
              </a:solidFill>
              <a:ea typeface="Calibri"/>
              <a:cs typeface="Calibri"/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3600" u="sng" dirty="0">
                <a:solidFill>
                  <a:srgbClr val="002060"/>
                </a:solidFill>
              </a:rPr>
              <a:t>Total Liabilities</a:t>
            </a:r>
            <a:r>
              <a:rPr lang="en-US" sz="3600" dirty="0">
                <a:solidFill>
                  <a:srgbClr val="00206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		$ 2,380,571</a:t>
            </a:r>
          </a:p>
          <a:p>
            <a:endParaRPr lang="en-US" sz="2000" b="1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002060"/>
                </a:solidFill>
              </a:rPr>
              <a:t>Total Fund Equity</a:t>
            </a:r>
            <a:r>
              <a:rPr lang="en-US" sz="3600" dirty="0">
                <a:solidFill>
                  <a:srgbClr val="00206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		</a:t>
            </a:r>
            <a:r>
              <a:rPr lang="en-US" sz="3600" b="1" dirty="0">
                <a:solidFill>
                  <a:srgbClr val="002060"/>
                </a:solidFill>
              </a:rPr>
              <a:t>$ 22,741,505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12A1E-2C82-0D61-A32B-B3FE0E642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8607" y="412046"/>
            <a:ext cx="9036961" cy="91611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rgbClr val="002060"/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rgbClr val="002060"/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rgbClr val="002060"/>
                </a:solidFill>
              </a:rPr>
              <a:t>As of September 30, 2022</a:t>
            </a:r>
            <a:endParaRPr sz="32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The </a:t>
            </a:r>
            <a:r>
              <a:rPr lang="en-US" sz="2800" b="1" u="sng" spc="-5" dirty="0">
                <a:solidFill>
                  <a:srgbClr val="3399FF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General Fund balance at 08/31/2022 is $23,986,726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2023.</a:t>
            </a:r>
            <a:endParaRPr lang="en-US" sz="2800" b="1" spc="-5" dirty="0">
              <a:solidFill>
                <a:srgbClr val="00206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25" y="8867775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5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C965C2-4D8F-2FBD-857B-E30B88FEC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876" y="3824960"/>
            <a:ext cx="15003499" cy="50862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6298901" y="8238269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33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9" y="8104674"/>
            <a:ext cx="14325600" cy="1196836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503865"/>
            <a:ext cx="14325600" cy="1196836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9" y="4901591"/>
            <a:ext cx="14325600" cy="1198301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4325600" cy="1230461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57400" y="330841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00206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002060"/>
                </a:solidFill>
              </a:rPr>
            </a:br>
            <a:r>
              <a:rPr lang="en-US" sz="5400" spc="-50" dirty="0">
                <a:solidFill>
                  <a:srgbClr val="002060"/>
                </a:solidFill>
              </a:rPr>
              <a:t>As of September 30</a:t>
            </a:r>
            <a:r>
              <a:rPr lang="en-US" sz="5400" spc="-5" dirty="0">
                <a:solidFill>
                  <a:srgbClr val="002060"/>
                </a:solidFill>
              </a:rPr>
              <a:t>, 2022</a:t>
            </a:r>
            <a:br>
              <a:rPr lang="en-US" sz="5400" spc="-5" dirty="0">
                <a:solidFill>
                  <a:srgbClr val="002060"/>
                </a:solidFill>
              </a:rPr>
            </a:br>
            <a:br>
              <a:rPr lang="en-US" sz="900" spc="-5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00206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48418" y="8310677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 dirty="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637123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 dirty="0">
                <a:solidFill>
                  <a:prstClr val="black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2" y="5113247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 dirty="0">
                <a:solidFill>
                  <a:srgbClr val="13110E"/>
                </a:solidFill>
                <a:latin typeface="Roboto"/>
                <a:cs typeface="Roboto"/>
              </a:rPr>
              <a:t>Two </a:t>
            </a:r>
            <a:r>
              <a:rPr lang="en-US" sz="3600" dirty="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 dirty="0">
                <a:solidFill>
                  <a:srgbClr val="13110E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 dirty="0" err="1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70516" y="5209174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6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 dirty="0">
                <a:solidFill>
                  <a:srgbClr val="13110E"/>
                </a:solidFill>
                <a:latin typeface="Roboto"/>
                <a:cs typeface="Roboto"/>
              </a:rPr>
              <a:t>One </a:t>
            </a:r>
            <a:r>
              <a:rPr lang="en-US" sz="3600" dirty="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lang="en-US" sz="4500" b="1" spc="-5" dirty="0">
                <a:solidFill>
                  <a:srgbClr val="13110E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70517" y="681177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70516" y="84125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474236" y="435083"/>
            <a:ext cx="10058400" cy="1685817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As of September 30, 2022</a:t>
            </a:r>
            <a:br>
              <a:rPr lang="en-US" sz="24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002060"/>
              </a:solidFill>
              <a:ea typeface="Roboto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39722" y="2554222"/>
            <a:ext cx="7147410" cy="1812208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503436" y="2554222"/>
            <a:ext cx="7147411" cy="1832820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77589" y="4661976"/>
            <a:ext cx="7147409" cy="3243485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Unassigned Fund Balance    $16,619,879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Total G/F Expenditures	  $3,447,746</a:t>
            </a:r>
            <a:endParaRPr lang="en-US" sz="3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</a:t>
            </a: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Goal :                      &gt; 30% of G/F Exp.</a:t>
            </a:r>
          </a:p>
          <a:p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503438" y="4668801"/>
            <a:ext cx="7147409" cy="3243485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98514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/>
                <a:cs typeface="Times New Roman"/>
              </a:rPr>
              <a:t>482% FY23 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870180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621% FY22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773058" y="8197131"/>
            <a:ext cx="2644765" cy="1025522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/>
                <a:cs typeface="Times New Roman"/>
              </a:rPr>
              <a:t>$23M FY23 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317840" y="8210719"/>
            <a:ext cx="2644765" cy="1013317"/>
          </a:xfrm>
          <a:prstGeom prst="bevel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chemeClr val="bg1">
                <a:lumMod val="65000"/>
                <a:alpha val="94000"/>
              </a:schemeClr>
            </a:solidFill>
          </a:ln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$31M FY22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905999" y="4767049"/>
            <a:ext cx="6229729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    $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25,122,076 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– 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2,380,571 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= 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22,741,505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2109663" y="5143500"/>
            <a:ext cx="680752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7</a:t>
            </a:fld>
            <a:endParaRPr lang="en-US" sz="2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35083"/>
            <a:ext cx="10058400" cy="1685817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 lIns="0" tIns="0" rIns="0" bIns="0" anchor="ctr" anchorCtr="1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September 30, 2022</a:t>
            </a:r>
            <a:br>
              <a:rPr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500" b="1" i="1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Roboto"/>
                <a:cs typeface="Adobe Devanagari" panose="02040503050201020203" pitchFamily="18" charset="0"/>
              </a:rPr>
              <a:t>Indicators of Efficient Leverage Reserves</a:t>
            </a:r>
            <a:endParaRPr kumimoji="0" lang="en-US" sz="45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11534" y="2867589"/>
            <a:ext cx="7196419" cy="1810627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Balance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213177" y="2866733"/>
            <a:ext cx="6828184" cy="1824493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its debt payments?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50462" y="4799849"/>
            <a:ext cx="7196419" cy="323354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Balance     $16,619,879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Fund Balance                 </a:t>
            </a: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$25,671,707 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206902" y="4807007"/>
            <a:ext cx="6828184" cy="3237258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 Principal and Interest Payments 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$0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 Less Facility Charges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517,544 - 234,151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89150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FY23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6245858" y="8191867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FY22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627162" y="8193832"/>
            <a:ext cx="2644765" cy="1025522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FY23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258800" y="8226415"/>
            <a:ext cx="2644765" cy="1013317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</a:t>
            </a:r>
            <a:r>
              <a:rPr lang="en-US" sz="2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8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950462" y="5372100"/>
            <a:ext cx="694016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950462" y="6590277"/>
            <a:ext cx="7196419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	  &lt;75%</a:t>
            </a:r>
          </a:p>
          <a:p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	  50% to 75%</a:t>
            </a:r>
          </a:p>
          <a:p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180047" y="6590277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&lt;25% of annual revenue</a:t>
            </a:r>
          </a:p>
          <a:p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25% to &lt;49%</a:t>
            </a:r>
          </a:p>
          <a:p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346239" y="5681912"/>
            <a:ext cx="6198561" cy="334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41266" y="961591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8</a:t>
            </a:fld>
            <a:endParaRPr lang="en-US" sz="2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08160"/>
            <a:ext cx="10058400" cy="171274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 lIns="0" tIns="0" rIns="0" bIns="0" anchor="ctr" anchorCtr="1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September 30, 2022</a:t>
            </a:r>
            <a:br>
              <a:rPr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500" b="1" i="1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Roboto"/>
                <a:cs typeface="Adobe Devanagari" panose="02040503050201020203" pitchFamily="18" charset="0"/>
              </a:rPr>
              <a:t>Indicators of Efficiency</a:t>
            </a:r>
            <a:endParaRPr kumimoji="0" lang="en-US" sz="45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11534" y="2799550"/>
            <a:ext cx="7178268" cy="1855077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180047" y="2799551"/>
            <a:ext cx="6821953" cy="1866884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20243" y="4800600"/>
            <a:ext cx="7187711" cy="323354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Current Tax Revenue	         $ 532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198199" y="4798971"/>
            <a:ext cx="6803801" cy="323517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    $0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89150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FY23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6245858" y="8191867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363312" y="8200142"/>
            <a:ext cx="2644765" cy="1025522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FY23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2900035" y="8198513"/>
            <a:ext cx="2644765" cy="1013317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</a:t>
            </a:r>
            <a:r>
              <a:rPr lang="en-US" sz="2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4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950462" y="5445636"/>
            <a:ext cx="694016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2000200" y="6491039"/>
            <a:ext cx="71979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180047" y="6590277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238008" y="5453139"/>
            <a:ext cx="6546303" cy="2755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14400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$517,544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9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2030588" y="55026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     $1,710,454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2" ma:contentTypeDescription="Create a new document." ma:contentTypeScope="" ma:versionID="4b19148d5e9ae5e158fb2976fdaea4bd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2fedc01e952a2be0561f789e1d7a5ad6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CD87B4-4DDA-4D53-84E0-3C87A86FE69E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E594FD4-DC4B-4D3C-ABD0-90F0B5FB3D07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8a1d430-a50e-484c-b4d2-499916cee947"/>
  </ds:schemaRefs>
</ds:datastoreItem>
</file>

<file path=customXml/itemProps3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1857</Words>
  <Application>Microsoft Office PowerPoint</Application>
  <PresentationFormat>Custom</PresentationFormat>
  <Paragraphs>340</Paragraphs>
  <Slides>38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</vt:lpstr>
      <vt:lpstr>PowerPoint Presentation</vt:lpstr>
      <vt:lpstr>Highlights of Interim Financial Report (unaudited)</vt:lpstr>
      <vt:lpstr>Posted on Our Website</vt:lpstr>
      <vt:lpstr>PowerPoint Presentation</vt:lpstr>
      <vt:lpstr>INTERIM FINANCIAL REPORT (unaudited) ASST. SUPERINTENDENT FOR BUSINESS SERVICES MESSAGE As of September 30, 2022</vt:lpstr>
      <vt:lpstr>INTERIM FINANCIAL REPORT (unaudited) As of September 30, 2022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Irvington Renovation – Funds by Source As of September 30, 2022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Marcia Leiva</cp:lastModifiedBy>
  <cp:revision>15</cp:revision>
  <cp:lastPrinted>2022-10-18T22:09:24Z</cp:lastPrinted>
  <dcterms:created xsi:type="dcterms:W3CDTF">2021-09-22T16:28:29Z</dcterms:created>
  <dcterms:modified xsi:type="dcterms:W3CDTF">2022-10-18T22:11:51Z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